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26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13.xml.rels" ContentType="application/vnd.openxmlformats-package.relationships+xml"/>
  <Override PartName="/ppt/slides/_rels/slide6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21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18.xml.rels" ContentType="application/vnd.openxmlformats-package.relationships+xml"/>
  <Override PartName="/ppt/slides/_rels/slide10.xml.rels" ContentType="application/vnd.openxmlformats-package.relationships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  <p:sldMasterId id="2147483656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3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5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36432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255600" y="5046840"/>
            <a:ext cx="72360" cy="1691640"/>
          </a:xfrm>
          <a:prstGeom prst="rect">
            <a:avLst/>
          </a:prstGeom>
          <a:solidFill>
            <a:srgbClr val="ea157a"/>
          </a:solidFill>
        </p:spPr>
      </p:sp>
      <p:sp>
        <p:nvSpPr>
          <p:cNvPr id="2" name="CustomShape 3"/>
          <p:cNvSpPr/>
          <p:nvPr/>
        </p:nvSpPr>
        <p:spPr>
          <a:xfrm>
            <a:off x="255600" y="4797360"/>
            <a:ext cx="72360" cy="227880"/>
          </a:xfrm>
          <a:prstGeom prst="rect">
            <a:avLst/>
          </a:prstGeom>
          <a:solidFill>
            <a:srgbClr val="feb80a"/>
          </a:solidFill>
        </p:spPr>
      </p:sp>
      <p:sp>
        <p:nvSpPr>
          <p:cNvPr id="3" name="CustomShape 4"/>
          <p:cNvSpPr/>
          <p:nvPr/>
        </p:nvSpPr>
        <p:spPr>
          <a:xfrm>
            <a:off x="255600" y="4637160"/>
            <a:ext cx="72360" cy="13752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4" name="CustomShape 5"/>
          <p:cNvSpPr/>
          <p:nvPr/>
        </p:nvSpPr>
        <p:spPr>
          <a:xfrm>
            <a:off x="255600" y="4541760"/>
            <a:ext cx="72360" cy="73800"/>
          </a:xfrm>
          <a:prstGeom prst="rect">
            <a:avLst/>
          </a:prstGeom>
          <a:solidFill>
            <a:srgbClr val="ea157a"/>
          </a:solidFill>
        </p:spPr>
      </p:sp>
      <p:sp>
        <p:nvSpPr>
          <p:cNvPr id="5" name="CustomShape 6"/>
          <p:cNvSpPr/>
          <p:nvPr/>
        </p:nvSpPr>
        <p:spPr>
          <a:xfrm>
            <a:off x="309600" y="681120"/>
            <a:ext cx="4536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6" name="CustomShape 7"/>
          <p:cNvSpPr/>
          <p:nvPr/>
        </p:nvSpPr>
        <p:spPr>
          <a:xfrm>
            <a:off x="268200" y="681120"/>
            <a:ext cx="2772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7" name="CustomShape 8"/>
          <p:cNvSpPr/>
          <p:nvPr/>
        </p:nvSpPr>
        <p:spPr>
          <a:xfrm>
            <a:off x="249120" y="681120"/>
            <a:ext cx="864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8" name="CustomShape 9"/>
          <p:cNvSpPr/>
          <p:nvPr/>
        </p:nvSpPr>
        <p:spPr>
          <a:xfrm>
            <a:off x="222120" y="681120"/>
            <a:ext cx="720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9" name="CustomShape 10"/>
          <p:cNvSpPr/>
          <p:nvPr/>
        </p:nvSpPr>
        <p:spPr>
          <a:xfrm>
            <a:off x="0" y="0"/>
            <a:ext cx="36432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" name="CustomShape 11"/>
          <p:cNvSpPr/>
          <p:nvPr/>
        </p:nvSpPr>
        <p:spPr>
          <a:xfrm>
            <a:off x="309600" y="681120"/>
            <a:ext cx="4536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1" name="CustomShape 12"/>
          <p:cNvSpPr/>
          <p:nvPr/>
        </p:nvSpPr>
        <p:spPr>
          <a:xfrm>
            <a:off x="268200" y="681120"/>
            <a:ext cx="2772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2" name="CustomShape 13"/>
          <p:cNvSpPr/>
          <p:nvPr/>
        </p:nvSpPr>
        <p:spPr>
          <a:xfrm>
            <a:off x="249120" y="681120"/>
            <a:ext cx="864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3" name="CustomShape 14"/>
          <p:cNvSpPr/>
          <p:nvPr/>
        </p:nvSpPr>
        <p:spPr>
          <a:xfrm>
            <a:off x="222120" y="681120"/>
            <a:ext cx="720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14" name="CustomShape 15"/>
          <p:cNvSpPr/>
          <p:nvPr/>
        </p:nvSpPr>
        <p:spPr>
          <a:xfrm>
            <a:off x="255600" y="5046840"/>
            <a:ext cx="72360" cy="1691640"/>
          </a:xfrm>
          <a:prstGeom prst="rect">
            <a:avLst/>
          </a:prstGeom>
          <a:solidFill>
            <a:srgbClr val="ea157a"/>
          </a:solidFill>
        </p:spPr>
      </p:sp>
      <p:sp>
        <p:nvSpPr>
          <p:cNvPr id="15" name="CustomShape 16"/>
          <p:cNvSpPr/>
          <p:nvPr/>
        </p:nvSpPr>
        <p:spPr>
          <a:xfrm>
            <a:off x="255600" y="4797360"/>
            <a:ext cx="72360" cy="227880"/>
          </a:xfrm>
          <a:prstGeom prst="rect">
            <a:avLst/>
          </a:prstGeom>
          <a:solidFill>
            <a:srgbClr val="feb80a"/>
          </a:solidFill>
        </p:spPr>
      </p:sp>
      <p:sp>
        <p:nvSpPr>
          <p:cNvPr id="16" name="CustomShape 17"/>
          <p:cNvSpPr/>
          <p:nvPr/>
        </p:nvSpPr>
        <p:spPr>
          <a:xfrm>
            <a:off x="255600" y="4637160"/>
            <a:ext cx="72360" cy="13752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17" name="CustomShape 18"/>
          <p:cNvSpPr/>
          <p:nvPr/>
        </p:nvSpPr>
        <p:spPr>
          <a:xfrm>
            <a:off x="255600" y="4541760"/>
            <a:ext cx="72360" cy="73800"/>
          </a:xfrm>
          <a:prstGeom prst="rect">
            <a:avLst/>
          </a:prstGeom>
          <a:solidFill>
            <a:srgbClr val="ea157a"/>
          </a:solidFill>
        </p:spPr>
      </p:sp>
      <p:sp>
        <p:nvSpPr>
          <p:cNvPr id="18" name="CustomShape 19"/>
          <p:cNvSpPr/>
          <p:nvPr/>
        </p:nvSpPr>
        <p:spPr>
          <a:xfrm>
            <a:off x="914400" y="6416640"/>
            <a:ext cx="5562000" cy="364320"/>
          </a:xfrm>
          <a:prstGeom prst="rect">
            <a:avLst/>
          </a:prstGeom>
        </p:spPr>
      </p:sp>
      <p:sp>
        <p:nvSpPr>
          <p:cNvPr id="19" name="PlaceHolder 2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0" name="PlaceHolder 2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1"/>
          <p:cNvSpPr/>
          <p:nvPr/>
        </p:nvSpPr>
        <p:spPr>
          <a:xfrm>
            <a:off x="0" y="0"/>
            <a:ext cx="364320" cy="6854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" name="CustomShape 2"/>
          <p:cNvSpPr/>
          <p:nvPr/>
        </p:nvSpPr>
        <p:spPr>
          <a:xfrm>
            <a:off x="255600" y="5046840"/>
            <a:ext cx="72360" cy="1691640"/>
          </a:xfrm>
          <a:prstGeom prst="rect">
            <a:avLst/>
          </a:prstGeom>
          <a:solidFill>
            <a:srgbClr val="ea157a"/>
          </a:solidFill>
        </p:spPr>
      </p:sp>
      <p:sp>
        <p:nvSpPr>
          <p:cNvPr id="23" name="CustomShape 3"/>
          <p:cNvSpPr/>
          <p:nvPr/>
        </p:nvSpPr>
        <p:spPr>
          <a:xfrm>
            <a:off x="255600" y="4797360"/>
            <a:ext cx="72360" cy="227880"/>
          </a:xfrm>
          <a:prstGeom prst="rect">
            <a:avLst/>
          </a:prstGeom>
          <a:solidFill>
            <a:srgbClr val="feb80a"/>
          </a:solidFill>
        </p:spPr>
      </p:sp>
      <p:sp>
        <p:nvSpPr>
          <p:cNvPr id="24" name="CustomShape 4"/>
          <p:cNvSpPr/>
          <p:nvPr/>
        </p:nvSpPr>
        <p:spPr>
          <a:xfrm>
            <a:off x="255600" y="4637160"/>
            <a:ext cx="72360" cy="137520"/>
          </a:xfrm>
          <a:prstGeom prst="rect">
            <a:avLst/>
          </a:prstGeom>
          <a:solidFill>
            <a:srgbClr val="4e5b6f"/>
          </a:solidFill>
        </p:spPr>
      </p:sp>
      <p:sp>
        <p:nvSpPr>
          <p:cNvPr id="25" name="CustomShape 5"/>
          <p:cNvSpPr/>
          <p:nvPr/>
        </p:nvSpPr>
        <p:spPr>
          <a:xfrm>
            <a:off x="255600" y="4541760"/>
            <a:ext cx="72360" cy="73800"/>
          </a:xfrm>
          <a:prstGeom prst="rect">
            <a:avLst/>
          </a:prstGeom>
          <a:solidFill>
            <a:srgbClr val="ea157a"/>
          </a:solidFill>
        </p:spPr>
      </p:sp>
      <p:sp>
        <p:nvSpPr>
          <p:cNvPr id="26" name="CustomShape 6"/>
          <p:cNvSpPr/>
          <p:nvPr/>
        </p:nvSpPr>
        <p:spPr>
          <a:xfrm>
            <a:off x="309600" y="681120"/>
            <a:ext cx="4536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27" name="CustomShape 7"/>
          <p:cNvSpPr/>
          <p:nvPr/>
        </p:nvSpPr>
        <p:spPr>
          <a:xfrm>
            <a:off x="268200" y="681120"/>
            <a:ext cx="2772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28" name="CustomShape 8"/>
          <p:cNvSpPr/>
          <p:nvPr/>
        </p:nvSpPr>
        <p:spPr>
          <a:xfrm>
            <a:off x="249120" y="681120"/>
            <a:ext cx="864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29" name="CustomShape 9"/>
          <p:cNvSpPr/>
          <p:nvPr/>
        </p:nvSpPr>
        <p:spPr>
          <a:xfrm>
            <a:off x="222120" y="681120"/>
            <a:ext cx="7200" cy="36432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30" name="CustomShape 10"/>
          <p:cNvSpPr/>
          <p:nvPr/>
        </p:nvSpPr>
        <p:spPr>
          <a:xfrm>
            <a:off x="914400" y="6416640"/>
            <a:ext cx="5562000" cy="364320"/>
          </a:xfrm>
          <a:prstGeom prst="rect">
            <a:avLst/>
          </a:prstGeom>
        </p:spPr>
      </p:sp>
      <p:sp>
        <p:nvSpPr>
          <p:cNvPr id="31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2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9º Nível da estrutura de tópicos</a:t>
            </a:r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&lt;data/hora&gt;</a:t>
            </a:r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pt-BR"/>
              <a:t>&lt;rodapé&gt;</a:t>
            </a:r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015151A1-F101-41C1-B1A1-D161716171E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24800" y="36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t-BR"/>
              <a:t>Muokkaa otsikon tekstimuotoa napsauttamalla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"/>
            </a:pPr>
            <a:r>
              <a:rPr lang="pt-BR"/>
              <a:t>Muokkaa jäsennyksen tekstimuotoa napsauttamalla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pt-BR"/>
              <a:t>Toinen jäsennystaso</a:t>
            </a:r>
            <a:endParaRPr/>
          </a:p>
          <a:p>
            <a:pPr lvl="2">
              <a:buSzPct val="45000"/>
              <a:buFont typeface="StarSymbol"/>
              <a:buChar char=""/>
            </a:pPr>
            <a:r>
              <a:rPr lang="pt-BR"/>
              <a:t>Kolmas jäsennystaso</a:t>
            </a:r>
            <a:endParaRPr/>
          </a:p>
          <a:p>
            <a:pPr lvl="3">
              <a:buSzPct val="45000"/>
              <a:buFont typeface="StarSymbol"/>
              <a:buChar char=""/>
            </a:pPr>
            <a:r>
              <a:rPr lang="pt-BR"/>
              <a:t>Neljäs jäsennystaso</a:t>
            </a:r>
            <a:endParaRPr/>
          </a:p>
          <a:p>
            <a:pPr lvl="4">
              <a:buSzPct val="45000"/>
              <a:buFont typeface="StarSymbol"/>
              <a:buChar char=""/>
            </a:pPr>
            <a:r>
              <a:rPr lang="pt-BR"/>
              <a:t>Viides jäsennystaso</a:t>
            </a:r>
            <a:endParaRPr/>
          </a:p>
          <a:p>
            <a:pPr lvl="5">
              <a:buSzPct val="45000"/>
              <a:buFont typeface="StarSymbol"/>
              <a:buChar char=""/>
            </a:pPr>
            <a:r>
              <a:rPr lang="pt-BR"/>
              <a:t>Kuudes jäsennystaso</a:t>
            </a:r>
            <a:endParaRPr/>
          </a:p>
          <a:p>
            <a:pPr lvl="6">
              <a:buSzPct val="45000"/>
              <a:buFont typeface="StarSymbol"/>
              <a:buChar char=""/>
            </a:pPr>
            <a:r>
              <a:rPr lang="pt-BR"/>
              <a:t>Seitsemäs jäsennystaso</a:t>
            </a:r>
            <a:endParaRPr/>
          </a:p>
          <a:p>
            <a:pPr lvl="7">
              <a:buSzPct val="45000"/>
              <a:buFont typeface="StarSymbol"/>
              <a:buChar char=""/>
            </a:pPr>
            <a:r>
              <a:rPr lang="pt-BR"/>
              <a:t>Kahdeksas jäsennystaso</a:t>
            </a:r>
            <a:endParaRPr/>
          </a:p>
          <a:p>
            <a:pPr lvl="8">
              <a:buSzPct val="45000"/>
              <a:buFont typeface="StarSymbol"/>
              <a:buChar char=""/>
            </a:pPr>
            <a:r>
              <a:rPr lang="pt-BR"/>
              <a:t>Yhdeksäs jäsennystaso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 sz="1400"/>
              <a:t>&lt;data/hora&gt;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pt-BR" sz="1400"/>
              <a:t>&lt;rodapé&gt;</a:t>
            </a:r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65556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141C101-D1C1-41B1-A141-51A11171A1D1}" type="slidenum">
              <a:rPr lang="pt-BR" sz="1400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71760" y="255960"/>
            <a:ext cx="780876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71760" y="1780560"/>
            <a:ext cx="7957800" cy="4526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9º Nível da estrutura de tópicos</a:t>
            </a:r>
            <a:endParaRPr/>
          </a:p>
        </p:txBody>
      </p:sp>
      <p:sp>
        <p:nvSpPr>
          <p:cNvPr id="45" name="Rectangle 3"/>
          <p:cNvSpPr/>
          <p:nvPr/>
        </p:nvSpPr>
        <p:spPr>
          <a:xfrm>
            <a:off x="657720" y="6419520"/>
            <a:ext cx="8486280" cy="87480"/>
          </a:xfrm>
          <a:prstGeom prst="rect">
            <a:avLst/>
          </a:prstGeom>
          <a:solidFill>
            <a:srgbClr val="ff9966"/>
          </a:solidFill>
        </p:spPr>
      </p:sp>
      <p:sp>
        <p:nvSpPr>
          <p:cNvPr id="46" name="Rectangle 4"/>
          <p:cNvSpPr/>
          <p:nvPr/>
        </p:nvSpPr>
        <p:spPr>
          <a:xfrm>
            <a:off x="1803240" y="6612120"/>
            <a:ext cx="7340760" cy="87480"/>
          </a:xfrm>
          <a:prstGeom prst="rect">
            <a:avLst/>
          </a:prstGeom>
          <a:solidFill>
            <a:srgbClr val="ff9966"/>
          </a:solidFill>
        </p:spPr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7" r:id="rId2"/>
    <p:sldLayoutId id="2147483658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857160" y="1071720"/>
            <a:ext cx="7828920" cy="36424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6000">
                <a:solidFill>
                  <a:srgbClr val="ffffff"/>
                </a:solidFill>
                <a:latin typeface="Consolas"/>
              </a:rPr>
              <a:t>Análise de </a:t>
            </a:r>
            <a:r>
              <a:rPr b="1" i="1" lang="pt-BR" sz="6000">
                <a:solidFill>
                  <a:srgbClr val="ffffff"/>
                </a:solidFill>
                <a:latin typeface="Consolas"/>
              </a:rPr>
              <a:t>I-Juca Pirama</a:t>
            </a:r>
            <a:r>
              <a:rPr b="1" lang="pt-BR" sz="6000">
                <a:solidFill>
                  <a:srgbClr val="ffffff"/>
                </a:solidFill>
                <a:latin typeface="Consolas"/>
              </a:rPr>
              <a:t>, de gonçalves dias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914400" y="4286160"/>
            <a:ext cx="7771680" cy="14994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2000">
                <a:solidFill>
                  <a:srgbClr val="ffffff"/>
                </a:solidFill>
              </a:rPr>
              <a:t>                                                           </a:t>
            </a:r>
            <a:r>
              <a:rPr lang="pt-BR" sz="2000">
                <a:solidFill>
                  <a:srgbClr val="ffffff"/>
                </a:solidFill>
              </a:rPr>
              <a:t>Prof. Dra Célia Sebastiana Silva - UFG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nsolas"/>
              </a:rPr>
              <a:t>CANTO IV</a:t>
            </a:r>
            <a:endParaRPr/>
          </a:p>
          <a:p>
            <a:endParaRPr/>
          </a:p>
        </p:txBody>
      </p:sp>
      <p:sp>
        <p:nvSpPr>
          <p:cNvPr id="66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4000">
                <a:solidFill>
                  <a:srgbClr val="ffffff"/>
                </a:solidFill>
                <a:latin typeface="Corbel"/>
              </a:rPr>
              <a:t>O guerreiro tupi, com voz própria, rememora a sua história. Ao fazê-lo, comove-se com a lembrança do pai indefeso.</a:t>
            </a:r>
            <a:endParaRPr/>
          </a:p>
          <a:p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914400" y="512640"/>
            <a:ext cx="7771680" cy="57960"/>
          </a:xfrm>
          <a:prstGeom prst="rect">
            <a:avLst/>
          </a:prstGeom>
        </p:spPr>
      </p:sp>
      <p:sp>
        <p:nvSpPr>
          <p:cNvPr id="68" name="CustomShape 2"/>
          <p:cNvSpPr/>
          <p:nvPr/>
        </p:nvSpPr>
        <p:spPr>
          <a:xfrm>
            <a:off x="1000080" y="1071720"/>
            <a:ext cx="7686000" cy="528408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pt-BR" sz="2800">
                <a:solidFill>
                  <a:srgbClr val="ffffff"/>
                </a:solidFill>
                <a:latin typeface="Corbel"/>
              </a:rPr>
              <a:t>Chorando, implora um acordo: os timbiras o deixariam viver até que o pai expirasse; ele retornaria assim que isso sucedesse, para oferecer-se à morte devida pelas leis da guerra e domínio de território.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Redondilha menor (5)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1143000" y="214200"/>
            <a:ext cx="7543080" cy="9280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nsolas"/>
              </a:rPr>
              <a:t>CANTO V</a:t>
            </a:r>
            <a:endParaRPr/>
          </a:p>
          <a:p>
            <a:endParaRPr/>
          </a:p>
        </p:txBody>
      </p:sp>
      <p:sp>
        <p:nvSpPr>
          <p:cNvPr id="70" name="CustomShape 2"/>
          <p:cNvSpPr/>
          <p:nvPr/>
        </p:nvSpPr>
        <p:spPr>
          <a:xfrm>
            <a:off x="914400" y="1071720"/>
            <a:ext cx="7771680" cy="52840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O chefe ordena que o prisioneiro seja libertado, não pelo trato, mas por ter se tornado indigno da cerimônia, ao revelar-se medroso e covarde. O herói hesita, mas aceita a infâmia para voltar para o pai. 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Decassílabo e v. livres</a:t>
            </a:r>
            <a:endParaRPr/>
          </a:p>
          <a:p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914400" y="512640"/>
            <a:ext cx="7771680" cy="700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d6ecff"/>
                </a:solidFill>
                <a:latin typeface="Consolas"/>
              </a:rPr>
              <a:t>2ª PARTE      </a:t>
            </a:r>
            <a:r>
              <a:rPr b="1" lang="pt-BR" sz="4000">
                <a:solidFill>
                  <a:srgbClr val="d6ecff"/>
                </a:solidFill>
                <a:latin typeface="Consolas"/>
              </a:rPr>
              <a:t>CANTO VI</a:t>
            </a:r>
            <a:endParaRPr/>
          </a:p>
          <a:p>
            <a:r>
              <a:rPr lang="pt-BR" sz="4000">
                <a:solidFill>
                  <a:srgbClr val="d6ecff"/>
                </a:solidFill>
                <a:latin typeface="Consolas"/>
              </a:rPr>
              <a:t>     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857160" y="1179720"/>
            <a:ext cx="7828920" cy="52840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Retorno do jovem para junto do pai que percebe, pelas tintas que lhe cobrem o corpo, pela ausência de cabelos e pelo ânimo, que o filho fora capturado e escapara com vida. Presumindo que os timbiras o haviam libertado por gentileza para com um velho, resolve devolver o prisioneiro para que o executem.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Decassílabo e v. livres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d6ecff"/>
                </a:solidFill>
                <a:latin typeface="Consolas"/>
              </a:rPr>
              <a:t>CANTO VII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857160" y="1214280"/>
            <a:ext cx="7828920" cy="51411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O velho tupi patenteia a infração do filho ao código de ética guerreira; o chefe timbira conta a causa da libertação do prisioneiro e humilha o guerreiro. Enfurecido, o velho renega o descendente.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Redondilha maior (7)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d6ecff"/>
                </a:solidFill>
                <a:latin typeface="Consolas"/>
              </a:rPr>
              <a:t>CANTO VIII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4400">
                <a:solidFill>
                  <a:srgbClr val="ffffff"/>
                </a:solidFill>
                <a:latin typeface="Corbel"/>
              </a:rPr>
              <a:t>O pai, em 1ª pessoa, amaldiçoa o filho, que declara indigno de si.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4400">
                <a:solidFill>
                  <a:srgbClr val="ffffff"/>
                </a:solidFill>
                <a:latin typeface="Corbel"/>
              </a:rPr>
              <a:t>Eneassílabo (9)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000080" y="512640"/>
            <a:ext cx="7686000" cy="7725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d6ecff"/>
                </a:solidFill>
                <a:latin typeface="Consolas"/>
              </a:rPr>
              <a:t>CANTO IX 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928800" y="1285920"/>
            <a:ext cx="7757280" cy="5069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Momento de reconhecimento e redenção. O jovem tupi põe-se em luta desigual com os timbiras, dizimando-os, até que o chefe timbira o aceita como vítima digna de se oferecer em sacrifício. 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Reconciliação de pai e filho.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Decassílabo 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400">
                <a:solidFill>
                  <a:srgbClr val="d6ecff"/>
                </a:solidFill>
                <a:latin typeface="Consolas"/>
              </a:rPr>
              <a:t>Canto x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Testemunha presencial do episódio, o velho Timbira rende-se ao poder do tupi e diz a célebre frase: "meninos, eu vi“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Eneassílabo (11) e redondilha menor(5)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nsolas"/>
              </a:rPr>
              <a:t>Herói</a:t>
            </a:r>
            <a:r>
              <a:rPr lang="pt-BR" sz="4000">
                <a:solidFill>
                  <a:srgbClr val="d6ecff"/>
                </a:solidFill>
                <a:latin typeface="Consolas"/>
              </a:rPr>
              <a:t> 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928800" y="1285920"/>
            <a:ext cx="7757280" cy="5069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Anônimo, quebra a unidimensionalidade do padrão. É um pouco vazio de história, mas é dotado de psicologia e funciona como lugar de atualização dos valores éticos conflitantes e da sucessão de emoções, o que o torna mais moderno. (sujeita-se ao sacrifício de renunciar à glória em nome de um valor mais alto).</a:t>
            </a:r>
            <a:endParaRPr/>
          </a:p>
          <a:p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57160" y="214200"/>
            <a:ext cx="7828920" cy="8564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rbel"/>
              </a:rPr>
              <a:t>Personagens 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1000080" y="1071720"/>
            <a:ext cx="7686000" cy="52840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Jovem tupi: herói sentimental. Destaca-se do ambiente moral em que está. Sujeito de heroísmo bem particular, ao subordinar suas escolhas à piedade e ao respeito pelo pai. Renuncia aos próprios afetos para atender ao bem comum.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Pai: personificação dos valores cavaleirescos que ordenam o mundo heroico. Reiteração dos valores guerreiros e adesão irrestrita ao código de honra.</a:t>
            </a:r>
            <a:endParaRPr/>
          </a:p>
          <a:p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785880" y="512640"/>
            <a:ext cx="790020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2800">
                <a:solidFill>
                  <a:srgbClr val="ffffff"/>
                </a:solidFill>
                <a:latin typeface="Consolas"/>
              </a:rPr>
              <a:t>Gonçalves Dias e Romantismo</a:t>
            </a:r>
            <a:endParaRPr/>
          </a:p>
          <a:p>
            <a:endParaRPr/>
          </a:p>
        </p:txBody>
      </p:sp>
      <p:sp>
        <p:nvSpPr>
          <p:cNvPr id="50" name="CustomShape 2"/>
          <p:cNvSpPr/>
          <p:nvPr/>
        </p:nvSpPr>
        <p:spPr>
          <a:xfrm>
            <a:off x="928800" y="1285920"/>
            <a:ext cx="7757280" cy="5069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600">
                <a:solidFill>
                  <a:srgbClr val="ffffff"/>
                </a:solidFill>
                <a:latin typeface="Corbel"/>
              </a:rPr>
              <a:t>Gonçalves Dias no contexto do Romantismo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600">
                <a:solidFill>
                  <a:srgbClr val="ffffff"/>
                </a:solidFill>
                <a:latin typeface="Corbel"/>
              </a:rPr>
              <a:t>As gerações da poesia românticas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600">
                <a:solidFill>
                  <a:srgbClr val="ffffff"/>
                </a:solidFill>
                <a:latin typeface="Corbel"/>
              </a:rPr>
              <a:t>A poesia indianista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600">
                <a:solidFill>
                  <a:srgbClr val="ffffff"/>
                </a:solidFill>
                <a:latin typeface="Corbel"/>
              </a:rPr>
              <a:t>Para A. Herculano, em 1846: a poesia de G Dias é “a verdadeira poesia nacional do Brasil.” 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i="1" lang="pt-BR" sz="2600">
                <a:solidFill>
                  <a:srgbClr val="ffffff"/>
                </a:solidFill>
                <a:latin typeface="Corbel"/>
              </a:rPr>
              <a:t>I-Juca Pirama</a:t>
            </a:r>
            <a:r>
              <a:rPr b="1" lang="pt-BR" sz="2600">
                <a:solidFill>
                  <a:srgbClr val="ffffff"/>
                </a:solidFill>
                <a:latin typeface="Corbel"/>
              </a:rPr>
              <a:t>: publicada em 1851, em </a:t>
            </a:r>
            <a:r>
              <a:rPr b="1" i="1" lang="pt-BR" sz="2600">
                <a:solidFill>
                  <a:srgbClr val="ffffff"/>
                </a:solidFill>
                <a:latin typeface="Corbel"/>
              </a:rPr>
              <a:t>Últimos cantos</a:t>
            </a:r>
            <a:r>
              <a:rPr b="1" lang="pt-BR" sz="2600">
                <a:solidFill>
                  <a:srgbClr val="ffffff"/>
                </a:solidFill>
                <a:latin typeface="Corbel"/>
              </a:rPr>
              <a:t>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rbel"/>
              </a:rPr>
              <a:t>Multiplicidade de discursos e pontos de vista</a:t>
            </a:r>
            <a:endParaRPr/>
          </a:p>
          <a:p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756000" y="2412000"/>
            <a:ext cx="7786080" cy="2988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Deslocamento do ponto de vista narrativo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Longos trechos dialogados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Passagens com discurso isolado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Voz épica (narrador), o velho timbira, o próprio jovem tupi, o pai. </a:t>
            </a:r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914400" y="512640"/>
            <a:ext cx="7771680" cy="57960"/>
          </a:xfrm>
          <a:prstGeom prst="rect">
            <a:avLst/>
          </a:prstGeom>
        </p:spPr>
      </p:sp>
      <p:sp>
        <p:nvSpPr>
          <p:cNvPr id="88" name="CustomShape 2"/>
          <p:cNvSpPr/>
          <p:nvPr/>
        </p:nvSpPr>
        <p:spPr>
          <a:xfrm>
            <a:off x="914400" y="785880"/>
            <a:ext cx="7771680" cy="556992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pt-BR" sz="3200">
                <a:solidFill>
                  <a:srgbClr val="ffffff"/>
                </a:solidFill>
                <a:latin typeface="Corbel"/>
              </a:rPr>
              <a:t>Isso provoca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3200">
                <a:solidFill>
                  <a:srgbClr val="ffffff"/>
                </a:solidFill>
                <a:latin typeface="Corbel"/>
              </a:rPr>
              <a:t>grande tensão do poema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3200">
                <a:solidFill>
                  <a:srgbClr val="ffffff"/>
                </a:solidFill>
                <a:latin typeface="Corbel"/>
              </a:rPr>
              <a:t>clima dramático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3200">
                <a:solidFill>
                  <a:srgbClr val="ffffff"/>
                </a:solidFill>
                <a:latin typeface="Corbel"/>
              </a:rPr>
              <a:t>expectativa do desfecho</a:t>
            </a:r>
            <a:endParaRPr/>
          </a:p>
          <a:p>
            <a:pPr algn="just"/>
            <a:r>
              <a:rPr b="1" lang="pt-BR" sz="3200">
                <a:solidFill>
                  <a:srgbClr val="ffffff"/>
                </a:solidFill>
                <a:latin typeface="Corbel"/>
              </a:rPr>
              <a:t>    </a:t>
            </a:r>
            <a:r>
              <a:rPr b="1" lang="pt-BR" sz="3200">
                <a:solidFill>
                  <a:srgbClr val="ffffff"/>
                </a:solidFill>
                <a:latin typeface="Corbel"/>
              </a:rPr>
              <a:t>À multiplicidade de vozes corresponde a variedade de metros e formas estróficas, o que ocasiona um colorido rítmico ao poema.</a:t>
            </a:r>
            <a:endParaRPr/>
          </a:p>
          <a:p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rbel"/>
              </a:rPr>
              <a:t>Tema</a:t>
            </a:r>
            <a:r>
              <a:rPr b="1" lang="pt-BR" sz="4000">
                <a:solidFill>
                  <a:srgbClr val="d6ecff"/>
                </a:solidFill>
                <a:latin typeface="Consolas"/>
              </a:rPr>
              <a:t> 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1071720" y="1214280"/>
            <a:ext cx="7614360" cy="51411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3600">
                <a:solidFill>
                  <a:srgbClr val="ffffff"/>
                </a:solidFill>
                <a:latin typeface="Corbel"/>
              </a:rPr>
              <a:t>Heroísmo guerreiro; amor filial e os conflitos entre lei e afeição.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3600">
                <a:solidFill>
                  <a:srgbClr val="ffffff"/>
                </a:solidFill>
                <a:latin typeface="Corbel"/>
              </a:rPr>
              <a:t>Para o jovem tupi, maior que a honra pessoal é o amor pelo pai e o senso do dever filial.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3600">
                <a:solidFill>
                  <a:srgbClr val="ffffff"/>
                </a:solidFill>
                <a:latin typeface="Corbel"/>
              </a:rPr>
              <a:t>Honra subordinada ao dever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rbel"/>
              </a:rPr>
              <a:t>Em nome do pai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4000">
                <a:solidFill>
                  <a:srgbClr val="ffffff"/>
                </a:solidFill>
                <a:latin typeface="Corbel"/>
              </a:rPr>
              <a:t>A honra guerreira e a morte do jovem tupi são sacrifícios oferecidos ao pai.</a:t>
            </a:r>
            <a:endParaRPr/>
          </a:p>
        </p:txBody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rbel"/>
              </a:rPr>
              <a:t>De pai para filho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4000">
                <a:solidFill>
                  <a:srgbClr val="ffffff"/>
                </a:solidFill>
                <a:latin typeface="Corbel"/>
              </a:rPr>
              <a:t>Palavras finais: “Este, sim, que é meu filho muito amado.” (intertexto bíblico do evangelho segundo Mateus, 17, 5: “Este é o meu filho amado em quem me comprazo”).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nsolas"/>
              </a:rPr>
              <a:t>Enfim... 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857160" y="1285920"/>
            <a:ext cx="7828920" cy="5069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3200">
                <a:solidFill>
                  <a:srgbClr val="ffffff"/>
                </a:solidFill>
                <a:latin typeface="Corbel"/>
              </a:rPr>
              <a:t>Poema narrativo que mobiliza amplos recursos poéticos e coloca em cena, num tempo e espaço de cor americana, um drama em que os valores heroicos triunfam sobre os sentimentos ingênuos.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3200">
                <a:solidFill>
                  <a:srgbClr val="ffffff"/>
                </a:solidFill>
                <a:latin typeface="Corbel"/>
              </a:rPr>
              <a:t> </a:t>
            </a:r>
            <a:r>
              <a:rPr b="1" lang="pt-BR" sz="3200">
                <a:solidFill>
                  <a:srgbClr val="ffffff"/>
                </a:solidFill>
                <a:latin typeface="Corbel"/>
              </a:rPr>
              <a:t>Para A. Candido: </a:t>
            </a:r>
            <a:r>
              <a:rPr b="1" i="1" lang="pt-BR" sz="3200">
                <a:solidFill>
                  <a:srgbClr val="ffffff"/>
                </a:solidFill>
                <a:latin typeface="Corbel"/>
              </a:rPr>
              <a:t>I-Juca Pirama</a:t>
            </a:r>
            <a:r>
              <a:rPr b="1" lang="pt-BR" sz="3200">
                <a:solidFill>
                  <a:srgbClr val="ffffff"/>
                </a:solidFill>
                <a:latin typeface="Corbel"/>
              </a:rPr>
              <a:t> – “a obra prima da poesia indianista”.</a:t>
            </a:r>
            <a:endParaRPr/>
          </a:p>
          <a:p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d6ecff"/>
                </a:solidFill>
                <a:latin typeface="Consolas"/>
              </a:rPr>
              <a:t>Referências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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DIAS, Gonçalves, I-Juca Pirama. In: TEIXEIRA, Ivan (org.) </a:t>
            </a:r>
            <a:r>
              <a:rPr b="1" i="1" lang="pt-BR" sz="2800">
                <a:solidFill>
                  <a:srgbClr val="ffffff"/>
                </a:solidFill>
                <a:latin typeface="Corbel"/>
              </a:rPr>
              <a:t>Multiclássicos épicos</a:t>
            </a:r>
            <a:r>
              <a:rPr b="1" lang="pt-BR" sz="2800">
                <a:solidFill>
                  <a:srgbClr val="ffffff"/>
                </a:solidFill>
                <a:latin typeface="Corbel"/>
              </a:rPr>
              <a:t>. São Paulo: Edusp, 2008.</a:t>
            </a:r>
            <a:endParaRPr/>
          </a:p>
          <a:p>
            <a:pPr algn="just">
              <a:buSzPct val="95000"/>
              <a:buFont typeface="Wingdings"/>
              <a:buChar char="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FRANCHETTI, Paulo. O triunfo do Romantismo: indianismo e estilização épica em Gonçalves Dias. In: TEIXEIRA, Ivan (org.) </a:t>
            </a:r>
            <a:r>
              <a:rPr b="1" i="1" lang="pt-BR" sz="2800">
                <a:solidFill>
                  <a:srgbClr val="ffffff"/>
                </a:solidFill>
                <a:latin typeface="Corbel"/>
              </a:rPr>
              <a:t>Multiclássicos épicos</a:t>
            </a:r>
            <a:r>
              <a:rPr b="1" lang="pt-BR" sz="2800">
                <a:solidFill>
                  <a:srgbClr val="ffffff"/>
                </a:solidFill>
                <a:latin typeface="Corbel"/>
              </a:rPr>
              <a:t>. São Paulo: Edusp, 2008.</a:t>
            </a:r>
            <a:endParaRPr/>
          </a:p>
          <a:p>
            <a:pPr algn="just">
              <a:buSzPct val="95000"/>
              <a:buFont typeface="Wingdings"/>
              <a:buChar char="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CANDIDO, Antonio. </a:t>
            </a:r>
            <a:r>
              <a:rPr b="1" i="1" lang="pt-BR" sz="2800">
                <a:solidFill>
                  <a:srgbClr val="ffffff"/>
                </a:solidFill>
                <a:latin typeface="Corbel"/>
              </a:rPr>
              <a:t>Formação da Literatura Brasileira</a:t>
            </a:r>
            <a:r>
              <a:rPr b="1" lang="pt-BR" sz="2800">
                <a:solidFill>
                  <a:srgbClr val="ffffff"/>
                </a:solidFill>
                <a:latin typeface="Corbel"/>
              </a:rPr>
              <a:t> (vol.2). Rio de Janeiro: Itatiaia, 1997.</a:t>
            </a:r>
            <a:endParaRPr/>
          </a:p>
          <a:p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3600">
                <a:solidFill>
                  <a:srgbClr val="ffffff"/>
                </a:solidFill>
                <a:latin typeface="Corbel"/>
              </a:rPr>
              <a:t>O título </a:t>
            </a:r>
            <a:r>
              <a:rPr b="1" i="1" lang="pt-BR" sz="3600">
                <a:solidFill>
                  <a:srgbClr val="ffffff"/>
                </a:solidFill>
                <a:latin typeface="Corbel"/>
              </a:rPr>
              <a:t>I-Juca Pirama </a:t>
            </a: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1000080" y="1214280"/>
            <a:ext cx="7686000" cy="51411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Refere-se não ao nome</a:t>
            </a:r>
            <a:r>
              <a:rPr b="1" lang="pt-BR" sz="4000">
                <a:solidFill>
                  <a:srgbClr val="ffffff"/>
                </a:solidFill>
                <a:latin typeface="Corbel"/>
              </a:rPr>
              <a:t> </a:t>
            </a:r>
            <a:r>
              <a:rPr b="1" lang="pt-BR" sz="2800">
                <a:solidFill>
                  <a:srgbClr val="ffffff"/>
                </a:solidFill>
                <a:latin typeface="Corbel"/>
              </a:rPr>
              <a:t>do herói, mas à indicação de seu destino: “o que há de morrer”, “o que é digno de ser morto”. Ao longo da narração, o protagonista recebe apenas o qualificativo de sua tribo. É o tupi (tal como o chefe que o captura é o timbira).</a:t>
            </a:r>
            <a:r>
              <a:rPr b="1" lang="pt-BR" sz="4000">
                <a:solidFill>
                  <a:srgbClr val="ffffff"/>
                </a:solidFill>
                <a:latin typeface="Corbel"/>
              </a:rPr>
              <a:t> 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1000080" y="142920"/>
            <a:ext cx="7686000" cy="107100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ffffff"/>
                </a:solidFill>
                <a:latin typeface="Corbel"/>
              </a:rPr>
              <a:t>Gênero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785880" y="1000080"/>
            <a:ext cx="7900200" cy="53553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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Poema narrativo de inegável alcance épico. Microepopeia estilizada</a:t>
            </a:r>
            <a:endParaRPr/>
          </a:p>
          <a:p>
            <a:pPr algn="just">
              <a:buSzPct val="95000"/>
              <a:buFont typeface="Wingdings"/>
              <a:buChar char="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Narrativa em verso de uma aventura singular; poder de significação transcendente ou alegórica; herói com força física, astúcia e caráter notável; costumes e tradições de um povo; ética na ação das personagens.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</p:sp>
      <p:sp>
        <p:nvSpPr>
          <p:cNvPr id="56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endParaRPr/>
          </a:p>
          <a:p>
            <a:r>
              <a:rPr b="1" lang="pt-BR" sz="3000">
                <a:solidFill>
                  <a:srgbClr val="ffffff"/>
                </a:solidFill>
                <a:latin typeface="Corbel"/>
              </a:rPr>
              <a:t>                                 </a:t>
            </a:r>
            <a:r>
              <a:rPr b="1" lang="pt-BR" sz="6000">
                <a:solidFill>
                  <a:srgbClr val="d6ecff"/>
                </a:solidFill>
                <a:latin typeface="Corbel"/>
              </a:rPr>
              <a:t>Estrutura 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rbel"/>
              </a:rPr>
              <a:t>Ritmo 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45000"/>
              <a:buFont typeface="StarSymbol"/>
              <a:buChar char=""/>
            </a:pPr>
            <a:r>
              <a:rPr b="1" lang="pt-BR" sz="3600">
                <a:solidFill>
                  <a:srgbClr val="ffffff"/>
                </a:solidFill>
                <a:latin typeface="Corbel"/>
              </a:rPr>
              <a:t>Não só de ressonâncias épicas, mas de valor        sugestivo: a cadência batida pode lembrar os tambores festivos dos indígenas.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b="1" lang="pt-BR" sz="3600">
                <a:solidFill>
                  <a:srgbClr val="ffffff"/>
                </a:solidFill>
                <a:latin typeface="Corbel"/>
              </a:rPr>
              <a:t>Cada fala tem  o seu metro mais adequado ao assunto.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d6ecff"/>
                </a:solidFill>
                <a:latin typeface="Consolas"/>
              </a:rPr>
              <a:t>Dez seções ou cantos</a:t>
            </a:r>
            <a:endParaRPr/>
          </a:p>
          <a:p>
            <a:r>
              <a:rPr lang="pt-BR" sz="4000">
                <a:solidFill>
                  <a:srgbClr val="d6ecff"/>
                </a:solidFill>
                <a:latin typeface="Consolas"/>
              </a:rPr>
              <a:t>1ª PARTE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914400" y="1784520"/>
            <a:ext cx="7771680" cy="45712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2800">
                <a:solidFill>
                  <a:srgbClr val="d6ecff"/>
                </a:solidFill>
                <a:latin typeface="Corbel"/>
              </a:rPr>
              <a:t>CANTO I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Descrição do ambiente da nação timbira; preparação do ritual de sacrifício do prisioneiro mais nobre – o guerreiro tupi “Descende por certo dum povo gentil”</a:t>
            </a:r>
            <a:endParaRPr/>
          </a:p>
          <a:p>
            <a:pPr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Verso hendecassílabo (11)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914400" y="512640"/>
            <a:ext cx="7771680" cy="913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nsolas"/>
              </a:rPr>
              <a:t>CANTO II</a:t>
            </a:r>
            <a:endParaRPr/>
          </a:p>
          <a:p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1000080" y="1357200"/>
            <a:ext cx="7686000" cy="499824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Apresentação dos rituais para o festim antropofágico e, logo, voz épica interpela o prisioneiro sobre a sua perturbação; encoraja-o, justificando  que a desgraça só atinge os grandes.</a:t>
            </a:r>
            <a:endParaRPr/>
          </a:p>
          <a:p>
            <a:pPr>
              <a:buSzPct val="95000"/>
              <a:buFont typeface="Wingdings"/>
              <a:buChar char="Ø"/>
            </a:pPr>
            <a:r>
              <a:rPr b="1" lang="pt-BR" sz="2800">
                <a:solidFill>
                  <a:srgbClr val="ffffff"/>
                </a:solidFill>
                <a:latin typeface="Corbel"/>
              </a:rPr>
              <a:t>Decassilabo (10)e tetrassilabo (4)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857160" y="512640"/>
            <a:ext cx="7786080" cy="772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t-BR" sz="4000">
                <a:solidFill>
                  <a:srgbClr val="d6ecff"/>
                </a:solidFill>
                <a:latin typeface="Consolas"/>
              </a:rPr>
              <a:t>CANTO III</a:t>
            </a:r>
            <a:endParaRPr/>
          </a:p>
          <a:p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1000080" y="1857240"/>
            <a:ext cx="7686000" cy="44982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SzPct val="95000"/>
              <a:buFont typeface="Wingdings"/>
              <a:buChar char="Ø"/>
            </a:pPr>
            <a:r>
              <a:rPr b="1" lang="pt-BR" sz="4000">
                <a:solidFill>
                  <a:srgbClr val="ffffff"/>
                </a:solidFill>
                <a:latin typeface="Corbel"/>
              </a:rPr>
              <a:t>O chefe da tribo, a quem cabe a execução, insta o prisioneiro a contar a sua história.</a:t>
            </a:r>
            <a:endParaRPr/>
          </a:p>
          <a:p>
            <a:pPr algn="just">
              <a:buSzPct val="95000"/>
              <a:buFont typeface="Wingdings"/>
              <a:buChar char="Ø"/>
            </a:pPr>
            <a:r>
              <a:rPr b="1" lang="pt-BR" sz="4000">
                <a:solidFill>
                  <a:srgbClr val="ffffff"/>
                </a:solidFill>
                <a:latin typeface="Corbel"/>
              </a:rPr>
              <a:t>(decassílabo, com irregularidade)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